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4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330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566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632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0285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5996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4211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2272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68613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143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5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721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156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9206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56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5343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2990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9893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167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91FDF67-3100-40E5-938F-9B8F37422678}" type="datetimeFigureOut">
              <a:rPr lang="en-US" smtClean="0"/>
              <a:t>10/5/2018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B205B06-515E-4260-BF56-4E0B928100E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281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nternet.org.za/ricpci.html" TargetMode="External"/><Relationship Id="rId2" Type="http://schemas.openxmlformats.org/officeDocument/2006/relationships/hyperlink" Target="http://www.internet.org.za/ect_act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683C4-86C5-471C-994F-9774F07CBA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Information Security Concerns in Ethiopia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65EC38-8B7C-45B7-BD82-E22E8A9B74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Arvin </a:t>
            </a:r>
            <a:r>
              <a:rPr lang="en-US" dirty="0" err="1"/>
              <a:t>Bahrami</a:t>
            </a:r>
            <a:r>
              <a:rPr lang="en-US" dirty="0"/>
              <a:t>, John “Cody” Balsamo, Henry Post</a:t>
            </a:r>
          </a:p>
        </p:txBody>
      </p:sp>
    </p:spTree>
    <p:extLst>
      <p:ext uri="{BB962C8B-B14F-4D97-AF65-F5344CB8AC3E}">
        <p14:creationId xmlns:p14="http://schemas.microsoft.com/office/powerpoint/2010/main" val="1082808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7C7FA-C421-4DE2-9601-82072548A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Issues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E6D412-5CCD-43C9-9A11-E439827A55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Just how much does the government track?</a:t>
            </a:r>
          </a:p>
          <a:p>
            <a:pPr lvl="1" fontAlgn="base"/>
            <a:r>
              <a:rPr lang="en-US" dirty="0"/>
              <a:t>Can we trust the hardware of laptops?</a:t>
            </a:r>
          </a:p>
          <a:p>
            <a:pPr lvl="1" fontAlgn="base"/>
            <a:r>
              <a:rPr lang="en-US" dirty="0"/>
              <a:t>Can we trust inter-network </a:t>
            </a:r>
            <a:r>
              <a:rPr lang="en-US" dirty="0" err="1"/>
              <a:t>comms</a:t>
            </a:r>
            <a:r>
              <a:rPr lang="en-US" dirty="0"/>
              <a:t>? Intra-network </a:t>
            </a:r>
            <a:r>
              <a:rPr lang="en-US" dirty="0" err="1"/>
              <a:t>comms</a:t>
            </a:r>
            <a:r>
              <a:rPr lang="en-US" dirty="0"/>
              <a:t>?</a:t>
            </a:r>
          </a:p>
          <a:p>
            <a:pPr lvl="1" fontAlgn="base"/>
            <a:r>
              <a:rPr lang="en-US" dirty="0"/>
              <a:t>Can we trust downloaded software to not be compromised?</a:t>
            </a:r>
          </a:p>
          <a:p>
            <a:pPr lvl="1" fontAlgn="base"/>
            <a:r>
              <a:rPr lang="en-US" dirty="0"/>
              <a:t>What is or isn’t bugged?</a:t>
            </a:r>
          </a:p>
          <a:p>
            <a:pPr fontAlgn="base"/>
            <a:r>
              <a:rPr lang="en-US" dirty="0"/>
              <a:t>How expensive will it be to implement our security procedures?</a:t>
            </a:r>
          </a:p>
          <a:p>
            <a:pPr lvl="1" fontAlgn="base"/>
            <a:r>
              <a:rPr lang="en-US" dirty="0"/>
              <a:t>Can our current devices support some/all of our requirements?</a:t>
            </a:r>
          </a:p>
          <a:p>
            <a:pPr lvl="1" fontAlgn="base"/>
            <a:r>
              <a:rPr lang="en-US" dirty="0"/>
              <a:t>What do we do if they can’t?</a:t>
            </a:r>
          </a:p>
        </p:txBody>
      </p:sp>
    </p:spTree>
    <p:extLst>
      <p:ext uri="{BB962C8B-B14F-4D97-AF65-F5344CB8AC3E}">
        <p14:creationId xmlns:p14="http://schemas.microsoft.com/office/powerpoint/2010/main" val="3406272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03F8B-3E4A-4C18-8FA6-CD11810C0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that could be taken to prevent or fix problems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381B8A-DA42-48E8-9B30-25D1EEB9AF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fontAlgn="base"/>
            <a:r>
              <a:rPr lang="en-US" dirty="0"/>
              <a:t>Reports will be anonymized</a:t>
            </a:r>
          </a:p>
          <a:p>
            <a:pPr lvl="1" fontAlgn="base"/>
            <a:r>
              <a:rPr lang="en-US" dirty="0"/>
              <a:t>This solves the problem of authors being targeted</a:t>
            </a:r>
          </a:p>
          <a:p>
            <a:pPr lvl="1" fontAlgn="base"/>
            <a:r>
              <a:rPr lang="en-US" dirty="0"/>
              <a:t>May introduce integrity problem, i.e. ‘how do we know a credible source reported on this?’</a:t>
            </a:r>
          </a:p>
          <a:p>
            <a:pPr lvl="1" fontAlgn="base"/>
            <a:r>
              <a:rPr lang="en-US" dirty="0"/>
              <a:t>Perhaps reports themselves could be digitally signed by a reporter</a:t>
            </a:r>
          </a:p>
          <a:p>
            <a:pPr fontAlgn="base"/>
            <a:r>
              <a:rPr lang="en-US" dirty="0"/>
              <a:t>Reporters should attempt to appear like normal people</a:t>
            </a:r>
          </a:p>
          <a:p>
            <a:pPr lvl="1" fontAlgn="base"/>
            <a:r>
              <a:rPr lang="en-US" dirty="0"/>
              <a:t>If they don’t look like reporters, there’s less risk of them being discovered</a:t>
            </a:r>
          </a:p>
          <a:p>
            <a:pPr fontAlgn="base"/>
            <a:r>
              <a:rPr lang="en-US" dirty="0"/>
              <a:t>Reporters should not affiliate themselves with any radio station/news group</a:t>
            </a:r>
          </a:p>
          <a:p>
            <a:pPr lvl="1" fontAlgn="base"/>
            <a:r>
              <a:rPr lang="en-US" dirty="0"/>
              <a:t>Again, if you can’t tell they’re reporters, less danger.</a:t>
            </a:r>
          </a:p>
        </p:txBody>
      </p:sp>
    </p:spTree>
    <p:extLst>
      <p:ext uri="{BB962C8B-B14F-4D97-AF65-F5344CB8AC3E}">
        <p14:creationId xmlns:p14="http://schemas.microsoft.com/office/powerpoint/2010/main" val="1386133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70943-0F33-44DE-BA9F-71A59F1BE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Actions cont.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9FCFC-7185-4FB1-A88B-91494ED85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fontAlgn="base"/>
            <a:r>
              <a:rPr lang="en-US" dirty="0"/>
              <a:t>Reporters and news stations should use asymmetric encryption</a:t>
            </a:r>
          </a:p>
          <a:p>
            <a:pPr lvl="1" fontAlgn="base"/>
            <a:r>
              <a:rPr lang="en-US" dirty="0"/>
              <a:t>This will replace trusting people by virtue of knowing them</a:t>
            </a:r>
          </a:p>
          <a:p>
            <a:pPr lvl="1" fontAlgn="base"/>
            <a:r>
              <a:rPr lang="en-US" dirty="0"/>
              <a:t>Anonymizes the person</a:t>
            </a:r>
          </a:p>
          <a:p>
            <a:pPr lvl="1" fontAlgn="base"/>
            <a:r>
              <a:rPr lang="en-US" dirty="0"/>
              <a:t>Anonymizes the news station’s employees and the news station itself</a:t>
            </a:r>
          </a:p>
          <a:p>
            <a:pPr lvl="1" fontAlgn="base"/>
            <a:r>
              <a:rPr lang="en-US" dirty="0"/>
              <a:t>Downside: You can only trust them as much as you trust the security of the private key/who generated it, and their habits regarding keeping their private key safe.</a:t>
            </a:r>
          </a:p>
          <a:p>
            <a:pPr fontAlgn="base"/>
            <a:r>
              <a:rPr lang="en-US" dirty="0"/>
              <a:t>Reporters should set up contingency plans</a:t>
            </a:r>
          </a:p>
          <a:p>
            <a:pPr lvl="1" fontAlgn="base"/>
            <a:r>
              <a:rPr lang="en-US" dirty="0"/>
              <a:t>What do I do if my laptop/cellphone gets seized? Are they encrypted?</a:t>
            </a:r>
          </a:p>
        </p:txBody>
      </p:sp>
    </p:spTree>
    <p:extLst>
      <p:ext uri="{BB962C8B-B14F-4D97-AF65-F5344CB8AC3E}">
        <p14:creationId xmlns:p14="http://schemas.microsoft.com/office/powerpoint/2010/main" val="2375283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DF2C3-AC42-497F-B100-E6458A927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5BBFA3-B5C6-40F0-A1EC-E41C6C00D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2666999"/>
            <a:ext cx="10018713" cy="3987298"/>
          </a:xfrm>
        </p:spPr>
        <p:txBody>
          <a:bodyPr/>
          <a:lstStyle/>
          <a:p>
            <a:r>
              <a:rPr lang="en-US" dirty="0"/>
              <a:t>Reporting in Somalia has become exceedingly dangerous for reporters who would dare to go against the government’s will. </a:t>
            </a:r>
          </a:p>
          <a:p>
            <a:r>
              <a:rPr lang="en-US" dirty="0"/>
              <a:t>In spite of the dangers, privately owned media still exists thanks to information security technologies that can help reporters to stay undercover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92BA7D-8D5D-4D2F-BBC0-13542F85F7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7404" y="821906"/>
            <a:ext cx="4417764" cy="247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0122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B1599-E1A9-4FB3-89DE-09DC3DF17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Reasons for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2E83A-6BB3-4CF3-B68F-D57430D3F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“Checking where they can and can't go, who they can and can't speak to. Maneuvering around these barriers.”</a:t>
            </a:r>
          </a:p>
          <a:p>
            <a:r>
              <a:rPr lang="en-US" dirty="0"/>
              <a:t>Assassinations, Coups, targeted killings</a:t>
            </a:r>
          </a:p>
          <a:p>
            <a:r>
              <a:rPr lang="en-US" dirty="0"/>
              <a:t>Attacks on Omar Osman’s life </a:t>
            </a:r>
          </a:p>
          <a:p>
            <a:r>
              <a:rPr lang="en-US" dirty="0"/>
              <a:t>Text messages, calls , warnings and threats from terrorist groups. </a:t>
            </a:r>
          </a:p>
          <a:p>
            <a:r>
              <a:rPr lang="en-US" dirty="0"/>
              <a:t>If you perform actions the terrorist groups disagree with, they will directly let you know, tell you through subtext, or attack you</a:t>
            </a:r>
          </a:p>
          <a:p>
            <a:r>
              <a:rPr lang="en-US" dirty="0"/>
              <a:t>Large numbers of foreign journalists have been kidnapped. </a:t>
            </a:r>
          </a:p>
        </p:txBody>
      </p:sp>
    </p:spTree>
    <p:extLst>
      <p:ext uri="{BB962C8B-B14F-4D97-AF65-F5344CB8AC3E}">
        <p14:creationId xmlns:p14="http://schemas.microsoft.com/office/powerpoint/2010/main" val="26946771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6A3D0-BFF6-4EB6-9FBD-CA9432D38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B81C3A-94DA-4CEE-B1E5-80E8AD555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 technology is not feasible due to high rates of internet outage, extremely low download and upload speeds and a state-owned monopoly on internet service</a:t>
            </a:r>
          </a:p>
          <a:p>
            <a:r>
              <a:rPr lang="en-US" dirty="0"/>
              <a:t>The land alters between dry seasons and rainy seasons, both dust storms and flooding can pose a danger to the database environment.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08A86A-2444-47ED-8458-406BFCE828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475" y="685800"/>
            <a:ext cx="3604769" cy="2356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0309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8AFD5-38F1-437A-916B-671C49605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 Security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78F83F-CBDC-4F45-8712-751C7493D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Due to the poor state of internet connectivity in Somalia, reliance on pre-secured cloud services is not viable.</a:t>
            </a:r>
          </a:p>
          <a:p>
            <a:r>
              <a:rPr lang="en-US" dirty="0"/>
              <a:t>Databases need to be properly encrypted and secured to ensure the safety of its content.</a:t>
            </a:r>
          </a:p>
        </p:txBody>
      </p:sp>
    </p:spTree>
    <p:extLst>
      <p:ext uri="{BB962C8B-B14F-4D97-AF65-F5344CB8AC3E}">
        <p14:creationId xmlns:p14="http://schemas.microsoft.com/office/powerpoint/2010/main" val="1446024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BD8D-CFDB-4A9A-87E4-C6247B772A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Network Security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DE98D-C113-45AC-A6CF-921D9AFABE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Average internet speed is only 5kb/s</a:t>
            </a:r>
          </a:p>
          <a:p>
            <a:r>
              <a:rPr lang="en-US" dirty="0"/>
              <a:t>Internet is out 10-20% of the time</a:t>
            </a:r>
          </a:p>
          <a:p>
            <a:r>
              <a:rPr lang="en-US" dirty="0"/>
              <a:t>Only one ISP, government-owned</a:t>
            </a:r>
          </a:p>
          <a:p>
            <a:r>
              <a:rPr lang="en-US" dirty="0"/>
              <a:t>Only 0.4% of the population has internet access </a:t>
            </a:r>
          </a:p>
        </p:txBody>
      </p:sp>
    </p:spTree>
    <p:extLst>
      <p:ext uri="{BB962C8B-B14F-4D97-AF65-F5344CB8AC3E}">
        <p14:creationId xmlns:p14="http://schemas.microsoft.com/office/powerpoint/2010/main" val="2897083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47979-0406-47EB-8906-89391A4D13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Methods to check database architectural items such as the design of tables and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8C9B4-5267-4D60-AEDA-873E39715C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the database is hosted on a website, checking for the presence of .</a:t>
            </a:r>
            <a:r>
              <a:rPr lang="en-US" dirty="0" err="1"/>
              <a:t>php?id</a:t>
            </a:r>
            <a:r>
              <a:rPr lang="en-US" dirty="0"/>
              <a:t> in the web address</a:t>
            </a:r>
          </a:p>
          <a:p>
            <a:r>
              <a:rPr lang="en-US" dirty="0"/>
              <a:t>Software such as </a:t>
            </a:r>
            <a:r>
              <a:rPr lang="en-US" dirty="0" err="1"/>
              <a:t>SQLMap</a:t>
            </a:r>
            <a:r>
              <a:rPr lang="en-US" dirty="0"/>
              <a:t> and </a:t>
            </a:r>
            <a:r>
              <a:rPr lang="en-US" dirty="0" err="1"/>
              <a:t>Maltego</a:t>
            </a:r>
            <a:r>
              <a:rPr lang="en-US" dirty="0"/>
              <a:t> can be used to tell if there are any major issues with the security of the database</a:t>
            </a:r>
          </a:p>
        </p:txBody>
      </p:sp>
    </p:spTree>
    <p:extLst>
      <p:ext uri="{BB962C8B-B14F-4D97-AF65-F5344CB8AC3E}">
        <p14:creationId xmlns:p14="http://schemas.microsoft.com/office/powerpoint/2010/main" val="3014654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2E7DF3-8A2F-43CF-ABE3-9182E2CAC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strategic management plan and provide feedback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D60DC-FA3B-411B-8B5C-28DC663DA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Journalists should be made aware of both the dangers they will face and the methods available to protect themselves</a:t>
            </a:r>
          </a:p>
          <a:p>
            <a:r>
              <a:rPr lang="en-US" dirty="0"/>
              <a:t>To make it as simple as possible, journalists should focus on simple and actionable goals such as learning to use encrypted email services, having an outfit planned ahead when covering a certain area etc.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548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E14C4-8945-4932-A32F-68B7633AB8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Other Issues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C481C-2635-41FB-AE92-4C26F37FC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fontAlgn="base"/>
            <a:r>
              <a:rPr lang="en-US" dirty="0"/>
              <a:t>Will security measures be adopted across-the-board?</a:t>
            </a:r>
          </a:p>
          <a:p>
            <a:pPr lvl="1" fontAlgn="base"/>
            <a:r>
              <a:rPr lang="en-US" dirty="0"/>
              <a:t>If they aren’t, does trusting people who DON’T follow security procedures introduce risks of working with or trusting that ‘insecure person’?</a:t>
            </a:r>
          </a:p>
          <a:p>
            <a:pPr fontAlgn="base"/>
            <a:r>
              <a:rPr lang="en-US" dirty="0"/>
              <a:t>Are those security measures legal in the country they’re being used in?</a:t>
            </a:r>
          </a:p>
          <a:p>
            <a:pPr lvl="1" fontAlgn="base"/>
            <a:r>
              <a:rPr lang="en-US" u="sng" dirty="0">
                <a:hlinkClick r:id="rId2"/>
              </a:rPr>
              <a:t>ECT Act</a:t>
            </a:r>
            <a:endParaRPr lang="en-US" dirty="0"/>
          </a:p>
          <a:p>
            <a:pPr lvl="1" fontAlgn="base"/>
            <a:r>
              <a:rPr lang="en-US" u="sng" dirty="0">
                <a:hlinkClick r:id="rId3"/>
              </a:rPr>
              <a:t>RICA</a:t>
            </a:r>
            <a:endParaRPr lang="en-US" dirty="0"/>
          </a:p>
          <a:p>
            <a:pPr fontAlgn="base"/>
            <a:r>
              <a:rPr lang="en-US" dirty="0"/>
              <a:t>If reports are anonymized, will the public trust them?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A16198-9D89-40D2-989F-50BBCFE24D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88" y="585341"/>
            <a:ext cx="3501935" cy="1967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01212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103</TotalTime>
  <Words>710</Words>
  <Application>Microsoft Office PowerPoint</Application>
  <PresentationFormat>Widescreen</PresentationFormat>
  <Paragraphs>62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Corbel</vt:lpstr>
      <vt:lpstr>Parallax</vt:lpstr>
      <vt:lpstr>Information Security Concerns in Ethiopia</vt:lpstr>
      <vt:lpstr>Preface</vt:lpstr>
      <vt:lpstr>Reasons for Security</vt:lpstr>
      <vt:lpstr>Database Environment</vt:lpstr>
      <vt:lpstr>Database Security</vt:lpstr>
      <vt:lpstr>Network Security Issues</vt:lpstr>
      <vt:lpstr>Methods to check database architectural items such as the design of tables and interoperability</vt:lpstr>
      <vt:lpstr>Review strategic management plan and provide feedback</vt:lpstr>
      <vt:lpstr>Other Issues</vt:lpstr>
      <vt:lpstr>Other Issues cont.</vt:lpstr>
      <vt:lpstr>Actions that could be taken to prevent or fix problems</vt:lpstr>
      <vt:lpstr>Actions cont.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Information Security Concerns in Ethiopia</dc:title>
  <dc:creator>Feesh</dc:creator>
  <cp:lastModifiedBy>Feesh</cp:lastModifiedBy>
  <cp:revision>9</cp:revision>
  <dcterms:created xsi:type="dcterms:W3CDTF">2018-10-05T21:39:45Z</dcterms:created>
  <dcterms:modified xsi:type="dcterms:W3CDTF">2018-10-05T23:22:46Z</dcterms:modified>
</cp:coreProperties>
</file>

<file path=docProps/thumbnail.jpeg>
</file>